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87" r:id="rId2"/>
    <p:sldId id="256" r:id="rId3"/>
    <p:sldId id="277" r:id="rId4"/>
    <p:sldId id="278" r:id="rId5"/>
    <p:sldId id="283" r:id="rId6"/>
    <p:sldId id="276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7" autoAdjust="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155E40-D3BE-4949-80CE-D1193A44A06D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4BECE-4E47-4C8E-9D56-B25EBE5CC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27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49876-DBE3-49D3-85AB-CC4BE6432C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8451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1E3B1-823D-485D-B023-BFF1E621E4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3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B1E3A-B9B8-4ADD-AED3-46F3A0BFBA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4667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8E7A723-05BC-453D-A414-8265AFAE9F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51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C5303E-2B0E-4D9F-8499-14F9226BD1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3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3FC0F-EC38-4321-9132-2D33EDD183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346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161FD-FFDB-42AE-8916-1D338A6A7D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2993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DD497-BE37-4433-97D1-DFCEF6FE50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9300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5ACE1-8B8C-4485-9CD3-83C607E4F3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5377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80C9A-7F88-44D5-AA18-DE9B8AED78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914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06260-2F8A-4A93-A27F-A45800AA09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150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B8246-1965-4896-B885-D3CC2133C6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1560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EFE3C25-BA40-4F7B-ACA8-D8FCB1FEE93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algn="l"/>
            <a:r>
              <a:rPr lang="en-US" altLang="en-US" sz="3600" dirty="0" smtClean="0"/>
              <a:t>				702</a:t>
            </a:r>
            <a:br>
              <a:rPr lang="en-US" altLang="en-US" sz="3600" dirty="0" smtClean="0"/>
            </a:br>
            <a:r>
              <a:rPr lang="en-US" altLang="en-US" sz="3600" dirty="0"/>
              <a:t> </a:t>
            </a:r>
            <a:r>
              <a:rPr lang="en-US" altLang="en-US" sz="3600" dirty="0" smtClean="0"/>
              <a:t>                  (pd. 7; rm. </a:t>
            </a:r>
            <a:r>
              <a:rPr lang="en-US" altLang="en-US" sz="3600" smtClean="0"/>
              <a:t>202)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r>
              <a:rPr lang="en-US" altLang="en-US" sz="3600" dirty="0" smtClean="0"/>
              <a:t>-</a:t>
            </a:r>
            <a:r>
              <a:rPr lang="en-US" altLang="en-US" sz="3600" b="1" dirty="0" smtClean="0"/>
              <a:t>COPY the following lesson into your </a:t>
            </a:r>
            <a:r>
              <a:rPr lang="en-US" altLang="en-US" sz="3600" b="1" u="sng" dirty="0" smtClean="0"/>
              <a:t>notebook</a:t>
            </a:r>
            <a:r>
              <a:rPr lang="en-US" altLang="en-US" sz="3600" b="1" dirty="0" smtClean="0"/>
              <a:t/>
            </a:r>
            <a:br>
              <a:rPr lang="en-US" altLang="en-US" sz="3600" b="1" dirty="0" smtClean="0"/>
            </a:br>
            <a:r>
              <a:rPr lang="en-US" altLang="en-US" sz="3600" b="1" dirty="0" smtClean="0"/>
              <a:t>-Complete ALL the work in your </a:t>
            </a:r>
            <a:r>
              <a:rPr lang="en-US" altLang="en-US" sz="3600" b="1" u="sng" dirty="0" smtClean="0"/>
              <a:t>notebook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r>
              <a:rPr lang="en-US" altLang="en-US" sz="3600" dirty="0" smtClean="0"/>
              <a:t>-This work will be checked on </a:t>
            </a:r>
            <a:r>
              <a:rPr lang="en-US" altLang="en-US" sz="3600" dirty="0" smtClean="0"/>
              <a:t>MONDAY </a:t>
            </a:r>
            <a:r>
              <a:rPr lang="en-US" altLang="en-US" sz="3600" dirty="0" smtClean="0"/>
              <a:t>along with </a:t>
            </a:r>
            <a:r>
              <a:rPr lang="en-US" altLang="en-US" sz="3600" i="1" dirty="0" err="1" smtClean="0"/>
              <a:t>Proposito</a:t>
            </a:r>
            <a:r>
              <a:rPr lang="en-US" altLang="en-US" sz="3600" i="1" dirty="0" smtClean="0"/>
              <a:t> &amp; </a:t>
            </a:r>
            <a:r>
              <a:rPr lang="en-US" altLang="en-US" sz="3600" i="1" dirty="0" err="1" smtClean="0"/>
              <a:t>Tarea</a:t>
            </a:r>
            <a:r>
              <a:rPr lang="en-US" altLang="en-US" sz="3600" i="1" dirty="0" smtClean="0"/>
              <a:t> # 19</a:t>
            </a:r>
            <a:r>
              <a:rPr lang="en-US" altLang="en-US" sz="3600" i="1" dirty="0" smtClean="0"/>
              <a:t/>
            </a:r>
            <a:br>
              <a:rPr lang="en-US" altLang="en-US" sz="3600" i="1" dirty="0" smtClean="0"/>
            </a:br>
            <a:r>
              <a:rPr lang="en-US" altLang="en-US" sz="3600" i="1" u="sng" dirty="0" smtClean="0"/>
              <a:t>** IF I GET A BAD REPORT FROM THE SUBSTITUTE TEACHER, THERE WILL BE CONSEQUENCES***</a:t>
            </a:r>
            <a:endParaRPr lang="en-US" altLang="en-US" sz="3600" u="sng" dirty="0" smtClean="0"/>
          </a:p>
        </p:txBody>
      </p:sp>
    </p:spTree>
    <p:extLst>
      <p:ext uri="{BB962C8B-B14F-4D97-AF65-F5344CB8AC3E}">
        <p14:creationId xmlns:p14="http://schemas.microsoft.com/office/powerpoint/2010/main" val="67032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3200" dirty="0">
                <a:solidFill>
                  <a:schemeClr val="folHlink"/>
                </a:solidFill>
              </a:rPr>
              <a:t>Me llamo________ Clase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702</a:t>
            </a:r>
            <a:r>
              <a:rPr lang="en-US" altLang="en-US" sz="3200" dirty="0" smtClean="0">
                <a:solidFill>
                  <a:schemeClr val="folHlink"/>
                </a:solidFill>
              </a:rPr>
              <a:t/>
            </a:r>
            <a:br>
              <a:rPr lang="en-US" altLang="en-US" sz="3200" dirty="0" smtClean="0">
                <a:solidFill>
                  <a:schemeClr val="folHlink"/>
                </a:solidFill>
              </a:rPr>
            </a:br>
            <a:r>
              <a:rPr lang="en-US" altLang="en-US" sz="32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3200" dirty="0">
                <a:solidFill>
                  <a:schemeClr val="folHlink"/>
                </a:solidFill>
              </a:rPr>
              <a:t>fecha es 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13 </a:t>
            </a:r>
            <a:r>
              <a:rPr lang="en-US" altLang="en-US" sz="3200" dirty="0">
                <a:solidFill>
                  <a:schemeClr val="folHlink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folHlink"/>
                </a:solidFill>
              </a:rPr>
              <a:t>noviembre</a:t>
            </a:r>
            <a:r>
              <a:rPr lang="en-US" altLang="en-US" sz="3200" dirty="0" smtClean="0">
                <a:solidFill>
                  <a:schemeClr val="folHlink"/>
                </a:solidFill>
              </a:rPr>
              <a:t> </a:t>
            </a:r>
            <a:r>
              <a:rPr lang="en-US" altLang="en-US" sz="3200" dirty="0">
                <a:solidFill>
                  <a:schemeClr val="folHlink"/>
                </a:solidFill>
              </a:rPr>
              <a:t>del 2014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5626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20: </a:t>
            </a:r>
            <a:r>
              <a:rPr lang="es-ES_tradnl" altLang="en-US" dirty="0"/>
              <a:t>¿Qué comes en un restaurante latino</a:t>
            </a:r>
            <a:r>
              <a:rPr lang="es-ES_tradnl" altLang="en-US" dirty="0" smtClean="0"/>
              <a:t>?</a:t>
            </a:r>
          </a:p>
          <a:p>
            <a:pPr>
              <a:buNone/>
            </a:pPr>
            <a:r>
              <a:rPr lang="es-ES_tradnl" altLang="en-US" sz="2800" i="1" dirty="0">
                <a:solidFill>
                  <a:srgbClr val="92D050"/>
                </a:solidFill>
              </a:rPr>
              <a:t>L.O.:  To </a:t>
            </a:r>
            <a:r>
              <a:rPr lang="es-ES_tradnl" altLang="en-US" sz="2800" i="1" dirty="0" err="1">
                <a:solidFill>
                  <a:srgbClr val="92D050"/>
                </a:solidFill>
              </a:rPr>
              <a:t>learn</a:t>
            </a:r>
            <a:r>
              <a:rPr lang="es-ES_tradnl" altLang="en-US" sz="2800" i="1" dirty="0">
                <a:solidFill>
                  <a:srgbClr val="92D050"/>
                </a:solidFill>
              </a:rPr>
              <a:t> restaurant and </a:t>
            </a:r>
            <a:r>
              <a:rPr lang="es-ES_tradnl" altLang="en-US" sz="2800" i="1" dirty="0" err="1">
                <a:solidFill>
                  <a:srgbClr val="92D050"/>
                </a:solidFill>
              </a:rPr>
              <a:t>meal</a:t>
            </a:r>
            <a:r>
              <a:rPr lang="es-ES_tradnl" altLang="en-US" sz="2800" i="1" dirty="0">
                <a:solidFill>
                  <a:srgbClr val="92D050"/>
                </a:solidFill>
              </a:rPr>
              <a:t> </a:t>
            </a:r>
            <a:r>
              <a:rPr lang="es-ES_tradnl" altLang="en-US" sz="2800" i="1" dirty="0" err="1">
                <a:solidFill>
                  <a:srgbClr val="92D050"/>
                </a:solidFill>
              </a:rPr>
              <a:t>taking</a:t>
            </a:r>
            <a:r>
              <a:rPr lang="es-ES_tradnl" altLang="en-US" sz="2800" i="1" dirty="0">
                <a:solidFill>
                  <a:srgbClr val="92D050"/>
                </a:solidFill>
              </a:rPr>
              <a:t> </a:t>
            </a:r>
            <a:r>
              <a:rPr lang="es-ES_tradnl" altLang="en-US" sz="2800" i="1" dirty="0" err="1">
                <a:solidFill>
                  <a:srgbClr val="92D050"/>
                </a:solidFill>
              </a:rPr>
              <a:t>vocabulary</a:t>
            </a:r>
            <a:endParaRPr lang="es-ES_tradnl" altLang="en-US" sz="2800" i="1" dirty="0">
              <a:solidFill>
                <a:srgbClr val="92D050"/>
              </a:solidFill>
            </a:endParaRP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 </a:t>
            </a:r>
            <a:r>
              <a:rPr lang="es-ES_tradnl" altLang="en-US" b="1" dirty="0" smtClean="0">
                <a:solidFill>
                  <a:srgbClr val="FFC000"/>
                </a:solidFill>
              </a:rPr>
              <a:t>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 marL="514350" indent="-514350">
              <a:buFontTx/>
              <a:buAutoNum type="arabicPeriod"/>
            </a:pPr>
            <a:r>
              <a:rPr lang="es-ES_tradnl" altLang="en-US" dirty="0" smtClean="0"/>
              <a:t>¿Qué desayunas en la mañana?</a:t>
            </a:r>
          </a:p>
          <a:p>
            <a:pPr marL="514350" indent="-514350">
              <a:buFontTx/>
              <a:buAutoNum type="arabicPeriod"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/>
              <a:t>2. </a:t>
            </a:r>
            <a:r>
              <a:rPr lang="es-ES_tradnl" altLang="en-US" dirty="0" smtClean="0"/>
              <a:t>¿Qué bebes cuando tienes sed?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/>
              <a:t>3. </a:t>
            </a:r>
            <a:r>
              <a:rPr lang="es-ES_tradnl" altLang="en-US" dirty="0" smtClean="0"/>
              <a:t>¿Cuál es tu postre favorito?</a:t>
            </a:r>
          </a:p>
          <a:p>
            <a:pPr>
              <a:buFontTx/>
              <a:buNone/>
            </a:pPr>
            <a:r>
              <a:rPr lang="es-ES_tradnl" altLang="en-US" dirty="0" smtClean="0"/>
              <a:t>4</a:t>
            </a:r>
            <a:r>
              <a:rPr lang="es-ES_tradnl" altLang="en-US" dirty="0"/>
              <a:t>. </a:t>
            </a:r>
            <a:r>
              <a:rPr lang="es-ES_tradnl" altLang="en-US" dirty="0" smtClean="0"/>
              <a:t>¿Te gusta comer pescado o pollo?  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imgur.com/u3fJ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362" y="1631110"/>
            <a:ext cx="3470038" cy="347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dirty="0" smtClean="0">
                <a:solidFill>
                  <a:srgbClr val="FF0000"/>
                </a:solidFill>
              </a:rPr>
              <a:t> Nuevo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52399" y="838200"/>
            <a:ext cx="562184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>
                <a:solidFill>
                  <a:schemeClr val="hlink"/>
                </a:solidFill>
              </a:rPr>
              <a:t>Los </a:t>
            </a:r>
            <a:r>
              <a:rPr lang="en-US" altLang="en-US" sz="2800" b="1" dirty="0" err="1" smtClean="0">
                <a:solidFill>
                  <a:schemeClr val="hlink"/>
                </a:solidFill>
              </a:rPr>
              <a:t>refrescos</a:t>
            </a:r>
            <a:r>
              <a:rPr lang="en-US" altLang="en-US" sz="2800" dirty="0" smtClean="0"/>
              <a:t>-Refreshments</a:t>
            </a:r>
            <a:endParaRPr lang="en-US" altLang="en-US" sz="2800" b="1" dirty="0">
              <a:solidFill>
                <a:schemeClr val="hlink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2433638" cy="301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76200" y="4648200"/>
            <a:ext cx="281940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 smtClean="0">
                <a:solidFill>
                  <a:srgbClr val="FF6600"/>
                </a:solidFill>
              </a:rPr>
              <a:t>Batidos  de </a:t>
            </a:r>
            <a:r>
              <a:rPr lang="es-ES_tradnl" altLang="en-US" sz="2800" b="1" dirty="0" smtClean="0">
                <a:solidFill>
                  <a:srgbClr val="FF6600"/>
                </a:solidFill>
              </a:rPr>
              <a:t>frutas </a:t>
            </a:r>
            <a:endParaRPr lang="es-ES_tradnl" altLang="en-US" sz="2800" b="1" dirty="0">
              <a:solidFill>
                <a:srgbClr val="FF6600"/>
              </a:solidFill>
            </a:endParaRPr>
          </a:p>
          <a:p>
            <a:pPr algn="ctr"/>
            <a:r>
              <a:rPr lang="es-ES_tradnl" altLang="en-US" sz="2800" b="1" dirty="0" smtClean="0">
                <a:solidFill>
                  <a:srgbClr val="FF6600"/>
                </a:solidFill>
              </a:rPr>
              <a:t>tropicales</a:t>
            </a:r>
          </a:p>
          <a:p>
            <a:pPr algn="ctr"/>
            <a:r>
              <a:rPr lang="es-ES_tradnl" altLang="en-US" sz="2800" dirty="0" smtClean="0"/>
              <a:t>-Tropical </a:t>
            </a:r>
            <a:r>
              <a:rPr lang="es-ES_tradnl" altLang="en-US" sz="2800" dirty="0" err="1" smtClean="0"/>
              <a:t>fruit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smoothies</a:t>
            </a:r>
            <a:endParaRPr lang="es-ES_tradnl" altLang="en-US" sz="2800" dirty="0"/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369758" y="4737318"/>
            <a:ext cx="2497642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 smtClean="0">
                <a:solidFill>
                  <a:srgbClr val="0070C0"/>
                </a:solidFill>
              </a:rPr>
              <a:t>Agua mineral</a:t>
            </a:r>
            <a:endParaRPr lang="es-ES_tradnl" altLang="en-US" sz="2800" b="1" dirty="0" smtClean="0">
              <a:solidFill>
                <a:srgbClr val="0070C0"/>
              </a:solidFill>
            </a:endParaRPr>
          </a:p>
          <a:p>
            <a:pPr algn="ctr"/>
            <a:r>
              <a:rPr lang="es-ES_tradnl" altLang="en-US" sz="2800" b="1" dirty="0" smtClean="0">
                <a:solidFill>
                  <a:srgbClr val="0070C0"/>
                </a:solidFill>
              </a:rPr>
              <a:t> </a:t>
            </a:r>
            <a:r>
              <a:rPr lang="es-ES_tradnl" altLang="en-US" sz="2800" dirty="0" smtClean="0">
                <a:solidFill>
                  <a:srgbClr val="0070C0"/>
                </a:solidFill>
              </a:rPr>
              <a:t>(sin gas</a:t>
            </a:r>
            <a:r>
              <a:rPr lang="es-ES_tradnl" altLang="en-US" sz="2800" dirty="0" smtClean="0">
                <a:solidFill>
                  <a:srgbClr val="0070C0"/>
                </a:solidFill>
              </a:rPr>
              <a:t>)</a:t>
            </a:r>
          </a:p>
          <a:p>
            <a:pPr algn="ctr"/>
            <a:r>
              <a:rPr lang="es-ES_tradnl" altLang="en-US" sz="2800" dirty="0" smtClean="0"/>
              <a:t>- </a:t>
            </a:r>
            <a:r>
              <a:rPr lang="es-ES_tradnl" altLang="en-US" sz="2800" dirty="0" err="1" smtClean="0"/>
              <a:t>Bottled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water</a:t>
            </a:r>
            <a:r>
              <a:rPr lang="es-ES_tradnl" altLang="en-US" sz="2800" dirty="0" smtClean="0"/>
              <a:t> (no gas)</a:t>
            </a:r>
            <a:endParaRPr lang="es-ES_tradnl" altLang="en-US" sz="2800" dirty="0"/>
          </a:p>
        </p:txBody>
      </p:sp>
      <p:pic>
        <p:nvPicPr>
          <p:cNvPr id="1028" name="Picture 4" descr="http://www2.woolworthsonline.com.au/Content/ProductImages/big/0310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4242" y="8382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Sz5sfzazuWipc0VI7Etd9QqHHOLP4hS-CmJO6b5OOM45g4HwBk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0" t="2714" r="23636"/>
          <a:stretch/>
        </p:blipFill>
        <p:spPr bwMode="auto">
          <a:xfrm>
            <a:off x="7865052" y="691972"/>
            <a:ext cx="1054677" cy="1853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2.gstatic.com/images?q=tbn:ANd9GcQ-repnPfjFDVL9gNxXrImyXxs94vk4EeCD2P-MtSOYSyhE-pKYaZA4gX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550" y="366017"/>
            <a:ext cx="80010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6182446" y="2819400"/>
            <a:ext cx="296155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 smtClean="0">
                <a:solidFill>
                  <a:srgbClr val="00B050"/>
                </a:solidFill>
              </a:rPr>
              <a:t>Agua mineral</a:t>
            </a:r>
            <a:endParaRPr lang="es-ES_tradnl" altLang="en-US" sz="2800" b="1" dirty="0" smtClean="0">
              <a:solidFill>
                <a:srgbClr val="00B050"/>
              </a:solidFill>
            </a:endParaRPr>
          </a:p>
          <a:p>
            <a:pPr algn="ctr"/>
            <a:r>
              <a:rPr lang="es-ES_tradnl" altLang="en-US" sz="2800" b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dirty="0" smtClean="0">
                <a:solidFill>
                  <a:srgbClr val="00B050"/>
                </a:solidFill>
              </a:rPr>
              <a:t>(con gas</a:t>
            </a:r>
            <a:r>
              <a:rPr lang="es-ES_tradnl" altLang="en-US" sz="2800" dirty="0" smtClean="0">
                <a:solidFill>
                  <a:srgbClr val="00B050"/>
                </a:solidFill>
              </a:rPr>
              <a:t>)</a:t>
            </a:r>
            <a:r>
              <a:rPr lang="es-ES_tradnl" altLang="en-US" sz="2800" dirty="0" smtClean="0"/>
              <a:t>- </a:t>
            </a:r>
            <a:r>
              <a:rPr lang="es-ES_tradnl" altLang="en-US" sz="2800" dirty="0" err="1" smtClean="0"/>
              <a:t>seltzer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water</a:t>
            </a:r>
            <a:endParaRPr lang="es-ES_tradnl" altLang="en-US" sz="2800" b="1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4114800"/>
            <a:ext cx="226695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6376410" y="5943600"/>
            <a:ext cx="276759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 smtClean="0">
                <a:solidFill>
                  <a:srgbClr val="FFC000"/>
                </a:solidFill>
              </a:rPr>
              <a:t>Limonada</a:t>
            </a:r>
          </a:p>
          <a:p>
            <a:pPr algn="ctr"/>
            <a:r>
              <a:rPr lang="es-ES_tradnl" altLang="en-US" sz="2800" dirty="0" err="1" smtClean="0"/>
              <a:t>Lemonade</a:t>
            </a:r>
            <a:r>
              <a:rPr lang="es-ES_tradnl" altLang="en-US" sz="2800" b="1" dirty="0" smtClean="0">
                <a:solidFill>
                  <a:srgbClr val="FFC000"/>
                </a:solidFill>
              </a:rPr>
              <a:t> </a:t>
            </a:r>
            <a:endParaRPr lang="es-ES_tradnl" altLang="en-US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51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V</a:t>
            </a:r>
            <a:r>
              <a:rPr lang="en-US" altLang="en-US" dirty="0" err="1" smtClean="0">
                <a:solidFill>
                  <a:srgbClr val="FF0000"/>
                </a:solidFill>
              </a:rPr>
              <a:t>ocabulario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256" y="990600"/>
            <a:ext cx="1795462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904875"/>
            <a:ext cx="2486025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" y="2819400"/>
            <a:ext cx="2514600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191000"/>
            <a:ext cx="25908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810000"/>
            <a:ext cx="2133600" cy="1745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0" y="931935"/>
            <a:ext cx="18646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3333CC"/>
                </a:solidFill>
              </a:rPr>
              <a:t>Meriendas</a:t>
            </a:r>
            <a:r>
              <a:rPr lang="en-US" altLang="en-US" sz="2800" b="1" dirty="0" smtClean="0">
                <a:solidFill>
                  <a:srgbClr val="3333CC"/>
                </a:solidFill>
              </a:rPr>
              <a:t> </a:t>
            </a:r>
            <a:endParaRPr lang="en-US" altLang="en-US" sz="2800" b="1" dirty="0">
              <a:solidFill>
                <a:srgbClr val="3333CC"/>
              </a:solidFill>
            </a:endParaRP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4038600" y="3048000"/>
            <a:ext cx="208262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CC0099"/>
                </a:solidFill>
              </a:rPr>
              <a:t>albóndigas</a:t>
            </a:r>
          </a:p>
          <a:p>
            <a:r>
              <a:rPr lang="es-ES_tradnl" altLang="en-US" sz="2800" dirty="0" err="1" smtClean="0"/>
              <a:t>meatballs</a:t>
            </a:r>
            <a:endParaRPr lang="es-ES_tradnl" altLang="en-US" sz="2800" dirty="0"/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6858000" y="2743200"/>
            <a:ext cx="184537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CC0099"/>
                </a:solidFill>
              </a:rPr>
              <a:t>aceitunas</a:t>
            </a:r>
          </a:p>
          <a:p>
            <a:r>
              <a:rPr lang="es-ES_tradnl" altLang="en-US" sz="2800" dirty="0" smtClean="0"/>
              <a:t>olives</a:t>
            </a:r>
            <a:endParaRPr lang="es-ES_tradnl" altLang="en-US" sz="2800" dirty="0"/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61126" y="4648200"/>
            <a:ext cx="16700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CC0099"/>
                </a:solidFill>
              </a:rPr>
              <a:t>tostones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76200" y="5042118"/>
            <a:ext cx="2026517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CC0099"/>
                </a:solidFill>
              </a:rPr>
              <a:t>plátanos </a:t>
            </a:r>
          </a:p>
          <a:p>
            <a:r>
              <a:rPr lang="es-ES_tradnl" altLang="en-US" sz="2800" b="1" dirty="0" smtClean="0">
                <a:solidFill>
                  <a:srgbClr val="CC0099"/>
                </a:solidFill>
              </a:rPr>
              <a:t>patacones</a:t>
            </a:r>
          </a:p>
          <a:p>
            <a:r>
              <a:rPr lang="es-ES_tradnl" altLang="en-US" sz="2800" dirty="0" err="1" smtClean="0"/>
              <a:t>Fried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green</a:t>
            </a:r>
            <a:endParaRPr lang="es-ES_tradnl" altLang="en-US" sz="2800" dirty="0" smtClean="0"/>
          </a:p>
          <a:p>
            <a:r>
              <a:rPr lang="es-ES_tradnl" altLang="en-US" sz="2800" dirty="0" err="1" smtClean="0"/>
              <a:t>plantains</a:t>
            </a:r>
            <a:endParaRPr lang="es-ES_tradnl" altLang="en-US" sz="2800" dirty="0"/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429000" y="5881688"/>
            <a:ext cx="21447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CC0099"/>
                </a:solidFill>
              </a:rPr>
              <a:t>empanadas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6429375" y="5556106"/>
            <a:ext cx="178286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CC0099"/>
                </a:solidFill>
              </a:rPr>
              <a:t>pinchitos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6400800" y="5943600"/>
            <a:ext cx="242406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CC0099"/>
                </a:solidFill>
              </a:rPr>
              <a:t>c</a:t>
            </a:r>
            <a:r>
              <a:rPr lang="es-ES_tradnl" altLang="en-US" sz="2800" b="1" dirty="0" smtClean="0">
                <a:solidFill>
                  <a:srgbClr val="CC0099"/>
                </a:solidFill>
              </a:rPr>
              <a:t>huzos</a:t>
            </a:r>
          </a:p>
          <a:p>
            <a:r>
              <a:rPr lang="es-ES_tradnl" altLang="en-US" sz="2800" dirty="0" err="1" smtClean="0"/>
              <a:t>Shish</a:t>
            </a:r>
            <a:r>
              <a:rPr lang="es-ES_tradnl" altLang="en-US" sz="2800" dirty="0" smtClean="0"/>
              <a:t>-Kebabs</a:t>
            </a:r>
            <a:endParaRPr lang="es-ES_tradnl" altLang="en-US" sz="2800" dirty="0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41989" y="1499972"/>
            <a:ext cx="186301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smtClean="0">
                <a:solidFill>
                  <a:schemeClr val="folHlink"/>
                </a:solidFill>
              </a:rPr>
              <a:t>Tapas-</a:t>
            </a:r>
            <a:endParaRPr lang="en-US" altLang="en-US" sz="2800" b="1" dirty="0" smtClean="0">
              <a:solidFill>
                <a:schemeClr val="folHlink"/>
              </a:solidFill>
            </a:endParaRPr>
          </a:p>
          <a:p>
            <a:r>
              <a:rPr lang="en-US" altLang="en-US" sz="2800" b="1" dirty="0" err="1" smtClean="0">
                <a:solidFill>
                  <a:schemeClr val="folHlink"/>
                </a:solidFill>
              </a:rPr>
              <a:t>Antojitos</a:t>
            </a:r>
            <a:r>
              <a:rPr lang="en-US" altLang="en-US" sz="2800" b="1" dirty="0" smtClean="0">
                <a:solidFill>
                  <a:schemeClr val="folHlink"/>
                </a:solidFill>
              </a:rPr>
              <a:t>-</a:t>
            </a:r>
            <a:endParaRPr lang="en-US" altLang="en-US" sz="2800" b="1" dirty="0">
              <a:solidFill>
                <a:schemeClr val="folHlink"/>
              </a:solidFill>
            </a:endParaRPr>
          </a:p>
        </p:txBody>
      </p:sp>
      <p:sp>
        <p:nvSpPr>
          <p:cNvPr id="2" name="Right Brace 1"/>
          <p:cNvSpPr/>
          <p:nvPr/>
        </p:nvSpPr>
        <p:spPr>
          <a:xfrm>
            <a:off x="1810627" y="991145"/>
            <a:ext cx="322973" cy="1523455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2057400" y="1255693"/>
            <a:ext cx="176298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Appetizers</a:t>
            </a:r>
          </a:p>
          <a:p>
            <a:r>
              <a:rPr lang="en-US" altLang="en-US" sz="2800" b="1" dirty="0" smtClean="0"/>
              <a:t>Snacks </a:t>
            </a:r>
            <a:endParaRPr lang="en-US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1413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458200" cy="5105400"/>
          </a:xfrm>
        </p:spPr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El </a:t>
            </a:r>
            <a:r>
              <a:rPr lang="en-US" b="1" dirty="0" err="1" smtClean="0">
                <a:solidFill>
                  <a:srgbClr val="00B050"/>
                </a:solidFill>
              </a:rPr>
              <a:t>mesero</a:t>
            </a:r>
            <a:r>
              <a:rPr lang="en-US" b="1" dirty="0" smtClean="0">
                <a:solidFill>
                  <a:srgbClr val="00B050"/>
                </a:solidFill>
              </a:rPr>
              <a:t>- </a:t>
            </a:r>
            <a:r>
              <a:rPr lang="en-US" dirty="0" smtClean="0"/>
              <a:t>waiter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Una mesa </a:t>
            </a:r>
            <a:r>
              <a:rPr lang="en-US" b="1" dirty="0" err="1" smtClean="0">
                <a:solidFill>
                  <a:srgbClr val="00B050"/>
                </a:solidFill>
              </a:rPr>
              <a:t>ocupada</a:t>
            </a:r>
            <a:r>
              <a:rPr lang="en-US" b="1" dirty="0" smtClean="0">
                <a:solidFill>
                  <a:srgbClr val="00B050"/>
                </a:solidFill>
              </a:rPr>
              <a:t>- </a:t>
            </a:r>
            <a:r>
              <a:rPr lang="en-US" dirty="0" smtClean="0"/>
              <a:t>busy table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Una mesa </a:t>
            </a:r>
            <a:r>
              <a:rPr lang="en-US" b="1" dirty="0" err="1" smtClean="0">
                <a:solidFill>
                  <a:srgbClr val="00B050"/>
                </a:solidFill>
              </a:rPr>
              <a:t>libre</a:t>
            </a:r>
            <a:r>
              <a:rPr lang="en-US" b="1" dirty="0" smtClean="0">
                <a:solidFill>
                  <a:srgbClr val="00B050"/>
                </a:solidFill>
              </a:rPr>
              <a:t>-</a:t>
            </a:r>
            <a:r>
              <a:rPr lang="en-US" dirty="0" smtClean="0"/>
              <a:t> free table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La </a:t>
            </a:r>
            <a:r>
              <a:rPr lang="en-US" b="1" dirty="0" err="1" smtClean="0">
                <a:solidFill>
                  <a:srgbClr val="00B050"/>
                </a:solidFill>
              </a:rPr>
              <a:t>orden</a:t>
            </a:r>
            <a:r>
              <a:rPr lang="en-US" b="1" dirty="0" smtClean="0">
                <a:solidFill>
                  <a:srgbClr val="00B050"/>
                </a:solidFill>
              </a:rPr>
              <a:t>- </a:t>
            </a:r>
            <a:r>
              <a:rPr lang="en-US" dirty="0" smtClean="0"/>
              <a:t>the order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La </a:t>
            </a:r>
            <a:r>
              <a:rPr lang="en-US" b="1" dirty="0" err="1" smtClean="0">
                <a:solidFill>
                  <a:srgbClr val="00B050"/>
                </a:solidFill>
              </a:rPr>
              <a:t>cuenta</a:t>
            </a:r>
            <a:r>
              <a:rPr lang="en-US" b="1" dirty="0" smtClean="0">
                <a:solidFill>
                  <a:srgbClr val="00B050"/>
                </a:solidFill>
              </a:rPr>
              <a:t>- </a:t>
            </a:r>
            <a:r>
              <a:rPr lang="en-US" dirty="0"/>
              <a:t>t</a:t>
            </a:r>
            <a:r>
              <a:rPr lang="en-US" dirty="0" smtClean="0"/>
              <a:t>he check</a:t>
            </a:r>
          </a:p>
          <a:p>
            <a:r>
              <a:rPr lang="en-US" b="1" dirty="0" err="1" smtClean="0">
                <a:solidFill>
                  <a:srgbClr val="00B050"/>
                </a:solidFill>
              </a:rPr>
              <a:t>Propina</a:t>
            </a:r>
            <a:r>
              <a:rPr lang="en-US" b="1" dirty="0" smtClean="0">
                <a:solidFill>
                  <a:srgbClr val="00B050"/>
                </a:solidFill>
              </a:rPr>
              <a:t>- </a:t>
            </a:r>
            <a:r>
              <a:rPr lang="en-US" dirty="0" smtClean="0"/>
              <a:t>tip</a:t>
            </a:r>
          </a:p>
          <a:p>
            <a:r>
              <a:rPr lang="en-US" b="1" dirty="0" err="1" smtClean="0">
                <a:solidFill>
                  <a:srgbClr val="00B050"/>
                </a:solidFill>
              </a:rPr>
              <a:t>Servicio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Incluido</a:t>
            </a:r>
            <a:r>
              <a:rPr lang="en-US" b="1" dirty="0" smtClean="0">
                <a:solidFill>
                  <a:srgbClr val="00B050"/>
                </a:solidFill>
              </a:rPr>
              <a:t> – </a:t>
            </a:r>
            <a:r>
              <a:rPr lang="en-US" dirty="0" smtClean="0"/>
              <a:t>Service </a:t>
            </a:r>
            <a:r>
              <a:rPr lang="en-US" i="1" dirty="0" smtClean="0"/>
              <a:t>(tip)</a:t>
            </a:r>
            <a:r>
              <a:rPr lang="en-US" dirty="0" smtClean="0"/>
              <a:t> included</a:t>
            </a:r>
          </a:p>
          <a:p>
            <a:r>
              <a:rPr lang="en-US" b="1" dirty="0" err="1" smtClean="0">
                <a:solidFill>
                  <a:srgbClr val="00B050"/>
                </a:solidFill>
              </a:rPr>
              <a:t>Enseguida</a:t>
            </a:r>
            <a:r>
              <a:rPr lang="en-US" b="1" dirty="0" smtClean="0">
                <a:solidFill>
                  <a:srgbClr val="00B050"/>
                </a:solidFill>
              </a:rPr>
              <a:t>-</a:t>
            </a:r>
            <a:r>
              <a:rPr lang="en-US" dirty="0" smtClean="0"/>
              <a:t> right away</a:t>
            </a:r>
          </a:p>
          <a:p>
            <a:r>
              <a:rPr lang="en-US" b="1" dirty="0" err="1" smtClean="0">
                <a:solidFill>
                  <a:srgbClr val="00B050"/>
                </a:solidFill>
              </a:rPr>
              <a:t>Desear</a:t>
            </a:r>
            <a:r>
              <a:rPr lang="en-US" b="1" dirty="0" smtClean="0">
                <a:solidFill>
                  <a:srgbClr val="00B050"/>
                </a:solidFill>
              </a:rPr>
              <a:t>-</a:t>
            </a:r>
            <a:r>
              <a:rPr lang="en-US" dirty="0" smtClean="0"/>
              <a:t> to wish for/ to want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Mas </a:t>
            </a:r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88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525963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131 (1-8)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33400" y="2362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20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3398837"/>
            <a:ext cx="8229600" cy="292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endParaRPr lang="en-US" kern="0" smtClean="0"/>
          </a:p>
          <a:p>
            <a:r>
              <a:rPr lang="en-US" altLang="en-US" kern="0" smtClean="0"/>
              <a:t>TEXTBOOK:</a:t>
            </a:r>
          </a:p>
          <a:p>
            <a:pPr lvl="1"/>
            <a:r>
              <a:rPr lang="en-US" altLang="en-US" kern="0" smtClean="0"/>
              <a:t>Completa </a:t>
            </a:r>
            <a:r>
              <a:rPr lang="en-US" altLang="en-US" u="sng" kern="0" smtClean="0"/>
              <a:t>Ejercicio 5</a:t>
            </a:r>
            <a:r>
              <a:rPr lang="en-US" altLang="en-US" kern="0" smtClean="0"/>
              <a:t> p. 131 (1-5)</a:t>
            </a:r>
          </a:p>
          <a:p>
            <a:pPr lvl="1"/>
            <a:r>
              <a:rPr lang="en-US" altLang="en-US" kern="0" smtClean="0"/>
              <a:t>Completa </a:t>
            </a:r>
            <a:r>
              <a:rPr lang="en-US" altLang="en-US" u="sng" kern="0" smtClean="0"/>
              <a:t>Ej. 6: ROMPECABEZAS</a:t>
            </a:r>
            <a:r>
              <a:rPr lang="en-US" altLang="en-US" kern="0" smtClean="0"/>
              <a:t> p. 131 </a:t>
            </a:r>
          </a:p>
          <a:p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88356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7022</TotalTime>
  <Words>203</Words>
  <Application>Microsoft Office PowerPoint</Application>
  <PresentationFormat>On-screen Show (4:3)</PresentationFormat>
  <Paragraphs>60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    702                    (pd. 7; rm. 202) -COPY the following lesson into your notebook -Complete ALL the work in your notebook -This work will be checked on MONDAY along with Proposito &amp; Tarea # 19 ** IF I GET A BAD REPORT FROM THE SUBSTITUTE TEACHER, THERE WILL BE CONSEQUENCES***</vt:lpstr>
      <vt:lpstr>Me llamo________ Clase 702 La fecha es el 13 de noviembre del 2014</vt:lpstr>
      <vt:lpstr>Vocabulario Nuevo</vt:lpstr>
      <vt:lpstr>Vocabulario</vt:lpstr>
      <vt:lpstr>Mas vocabulario</vt:lpstr>
      <vt:lpstr>Practica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 Clase 11 im La fecha es el 8 de marzo del 2011</dc:title>
  <dc:creator>Helen Zumaeta</dc:creator>
  <cp:lastModifiedBy>Helen Zumaeta</cp:lastModifiedBy>
  <cp:revision>36</cp:revision>
  <cp:lastPrinted>2014-11-10T14:03:06Z</cp:lastPrinted>
  <dcterms:created xsi:type="dcterms:W3CDTF">2011-03-07T20:43:57Z</dcterms:created>
  <dcterms:modified xsi:type="dcterms:W3CDTF">2015-11-10T15:56:16Z</dcterms:modified>
</cp:coreProperties>
</file>